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4" autoAdjust="0"/>
    <p:restoredTop sz="72568" autoAdjust="0"/>
  </p:normalViewPr>
  <p:slideViewPr>
    <p:cSldViewPr snapToGrid="0">
      <p:cViewPr varScale="1">
        <p:scale>
          <a:sx n="50" d="100"/>
          <a:sy n="50" d="100"/>
        </p:scale>
        <p:origin x="150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615DF-F212-45AD-BEBF-33F360736416}" type="datetimeFigureOut">
              <a:rPr lang="en-KE" smtClean="0"/>
              <a:t>18/05/2021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C23B8-0CA4-4F55-BC3D-3EBA7884AB45}" type="slidenum">
              <a:rPr lang="en-KE" smtClean="0"/>
              <a:t>‹#›</a:t>
            </a:fld>
            <a:endParaRPr lang="en-KE"/>
          </a:p>
        </p:txBody>
      </p:sp>
    </p:spTree>
    <p:extLst>
      <p:ext uri="{BB962C8B-B14F-4D97-AF65-F5344CB8AC3E}">
        <p14:creationId xmlns:p14="http://schemas.microsoft.com/office/powerpoint/2010/main" val="3409628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Brandon Teena was an American transman who despite being biologically female, expressed himself as a man. Teena was born in 1972 in Lincoln, Nebraska and was murdered in December 31, 1992. His death was a result of his transgender. He was killed by his two former friends when they realized that his real biological sex was female and not male. When Brandon left his hometown of Lincoln, he wanted to start a new life where no one knew him. He started dating Lana </a:t>
            </a:r>
            <a:r>
              <a:rPr lang="en-US" dirty="0" err="1"/>
              <a:t>Tisdel</a:t>
            </a:r>
            <a:r>
              <a:rPr lang="en-US" dirty="0"/>
              <a:t>. He also made friends with John Lotter and Marvin Nissen (Sloop, 2000). . The two friends finally discovered that Brandon was a female they raped him on Christmas Eve. They later killed him on New Years eve in 1993.  The story of Teena has been at the center of public debates concerning gender and sexuality rights.</a:t>
            </a:r>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2</a:t>
            </a:fld>
            <a:endParaRPr lang="en-KE"/>
          </a:p>
        </p:txBody>
      </p:sp>
    </p:spTree>
    <p:extLst>
      <p:ext uri="{BB962C8B-B14F-4D97-AF65-F5344CB8AC3E}">
        <p14:creationId xmlns:p14="http://schemas.microsoft.com/office/powerpoint/2010/main" val="1321146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case of gender discrimination. Gender discrimination occurs when someone is treated unfairly because of his or her gender. Although gender discrimination mainly affects women who are stereotyped and considered inferior to men, gender discrimination is taking a new twist towards transgender people. These people face discrimination at workplace, homophobia, seclusion, and a harsh society that is not accommodative of their feelings. Teena is a perfect example of how society can be harsh to transgender people. He paid the ultimate price of his decision-death. </a:t>
            </a:r>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3</a:t>
            </a:fld>
            <a:endParaRPr lang="en-KE"/>
          </a:p>
        </p:txBody>
      </p:sp>
    </p:spTree>
    <p:extLst>
      <p:ext uri="{BB962C8B-B14F-4D97-AF65-F5344CB8AC3E}">
        <p14:creationId xmlns:p14="http://schemas.microsoft.com/office/powerpoint/2010/main" val="4283779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death of Teena is also a case of hate crime. Teena’s friends hated him just because of his gender. Many LGBTQ people face hate crimes today because of their gender. Teena’s death was occasioned by the fact that he expressed himself as a male. Hate crimes against LGNTQ community targets such people because of their sexual orientation or gender identity (Sloop, 2000). </a:t>
            </a:r>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4</a:t>
            </a:fld>
            <a:endParaRPr lang="en-KE"/>
          </a:p>
        </p:txBody>
      </p:sp>
    </p:spTree>
    <p:extLst>
      <p:ext uri="{BB962C8B-B14F-4D97-AF65-F5344CB8AC3E}">
        <p14:creationId xmlns:p14="http://schemas.microsoft.com/office/powerpoint/2010/main" val="167159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Autonomy implies that individuals have the right to self-determination. It means that individuals have the right to make decisions about their lives without being interfered by others. Rational human beings should be allowed to make decisions about their life without interference or coercion. Therefore, transgendered people should be treated with autonomy and should not discriminated because of their actions. Teena should be allowed to be who he wants to be. People should be allowed to identify with whichever gender they want. They should be allowed to act independently. </a:t>
            </a:r>
          </a:p>
          <a:p>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5</a:t>
            </a:fld>
            <a:endParaRPr lang="en-KE"/>
          </a:p>
        </p:txBody>
      </p:sp>
    </p:spTree>
    <p:extLst>
      <p:ext uri="{BB962C8B-B14F-4D97-AF65-F5344CB8AC3E}">
        <p14:creationId xmlns:p14="http://schemas.microsoft.com/office/powerpoint/2010/main" val="905696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persons should be treated with respect and dignity. This can be borrowed from Kant’s second formulation of the categorical imperative. Kant’s second formulation of the categorical imperative requires us to treat people as an end and not as means to an end because all humans have intrinsic value. All humans have intrinsic worth and are capable of making rational decisions. Brandon Teena should have been treated with the respect he deserved. Raping and killing him because he identified himself  with a different gender was wrong. LGBTQ community should be treated with respect and dignity that they deserve (Swiffen, 2018). </a:t>
            </a:r>
          </a:p>
          <a:p>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6</a:t>
            </a:fld>
            <a:endParaRPr lang="en-KE"/>
          </a:p>
        </p:txBody>
      </p:sp>
    </p:spTree>
    <p:extLst>
      <p:ext uri="{BB962C8B-B14F-4D97-AF65-F5344CB8AC3E}">
        <p14:creationId xmlns:p14="http://schemas.microsoft.com/office/powerpoint/2010/main" val="3978729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Raping and killing Brandon Teena was against human rights. It was a violation of the right to life. All human beings have inalienable rights that include the right to life. Such rights cannot be taken away from a person no matter his/her actions. It was wrong for Nissen and Lotter to kill Teena because of his gender identity. Teena had the right to life no matter his sexual orientation. </a:t>
            </a:r>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7</a:t>
            </a:fld>
            <a:endParaRPr lang="en-KE"/>
          </a:p>
        </p:txBody>
      </p:sp>
    </p:spTree>
    <p:extLst>
      <p:ext uri="{BB962C8B-B14F-4D97-AF65-F5344CB8AC3E}">
        <p14:creationId xmlns:p14="http://schemas.microsoft.com/office/powerpoint/2010/main" val="2942618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Proper laws should be enacted to protect the LQBTQ community from abuse and marginalization. According to Mattson (2018), the criminal justice system should be vigilant in handling cases of LQBTQ people. For example, there should enough probe on cases of abuse of transgendered people and conviction of those who are found guilty. The rights of the LQBTQ should be protected and upheld. The government should enact laws that ensure equality among all citizens. For example, transgender people should not be discriminated at the workplace, in schools or other social places. Equal Protection Acts should be passed so that these people do not feel excluded or marginalized. The society should be sensitized to be more accommodative of these people and avoid being homophobic (Gerstenfeld, 2019).</a:t>
            </a:r>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8</a:t>
            </a:fld>
            <a:endParaRPr lang="en-KE"/>
          </a:p>
        </p:txBody>
      </p:sp>
    </p:spTree>
    <p:extLst>
      <p:ext uri="{BB962C8B-B14F-4D97-AF65-F5344CB8AC3E}">
        <p14:creationId xmlns:p14="http://schemas.microsoft.com/office/powerpoint/2010/main" val="3482503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A4AC23B8-0CA4-4F55-BC3D-3EBA7884AB45}" type="slidenum">
              <a:rPr lang="en-KE" smtClean="0"/>
              <a:t>9</a:t>
            </a:fld>
            <a:endParaRPr lang="en-KE"/>
          </a:p>
        </p:txBody>
      </p:sp>
    </p:spTree>
    <p:extLst>
      <p:ext uri="{BB962C8B-B14F-4D97-AF65-F5344CB8AC3E}">
        <p14:creationId xmlns:p14="http://schemas.microsoft.com/office/powerpoint/2010/main" val="639363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BA2A0-C703-4496-A961-3DE7C14487B3}"/>
              </a:ext>
            </a:extLst>
          </p:cNvPr>
          <p:cNvSpPr>
            <a:spLocks noGrp="1"/>
          </p:cNvSpPr>
          <p:nvPr>
            <p:ph type="ctrTitle"/>
          </p:nvPr>
        </p:nvSpPr>
        <p:spPr>
          <a:xfrm>
            <a:off x="1507067" y="690465"/>
            <a:ext cx="7766936" cy="1567543"/>
          </a:xfrm>
        </p:spPr>
        <p:txBody>
          <a:bodyPr/>
          <a:lstStyle/>
          <a:p>
            <a:pPr algn="ctr"/>
            <a:r>
              <a:rPr lang="en-US" dirty="0"/>
              <a:t>Brandon Teena</a:t>
            </a:r>
            <a:endParaRPr lang="en-KE" dirty="0"/>
          </a:p>
        </p:txBody>
      </p:sp>
      <p:sp>
        <p:nvSpPr>
          <p:cNvPr id="3" name="Subtitle 2">
            <a:extLst>
              <a:ext uri="{FF2B5EF4-FFF2-40B4-BE49-F238E27FC236}">
                <a16:creationId xmlns:a16="http://schemas.microsoft.com/office/drawing/2014/main" id="{A420AA18-30FD-4C5E-91F1-7FE45608322F}"/>
              </a:ext>
            </a:extLst>
          </p:cNvPr>
          <p:cNvSpPr>
            <a:spLocks noGrp="1"/>
          </p:cNvSpPr>
          <p:nvPr>
            <p:ph type="subTitle" idx="1"/>
          </p:nvPr>
        </p:nvSpPr>
        <p:spPr>
          <a:xfrm>
            <a:off x="1507067" y="2724539"/>
            <a:ext cx="7766936" cy="3676261"/>
          </a:xfrm>
        </p:spPr>
        <p:txBody>
          <a:bodyPr>
            <a:normAutofit/>
          </a:bodyPr>
          <a:lstStyle/>
          <a:p>
            <a:pPr algn="ctr"/>
            <a:r>
              <a:rPr lang="en-US" sz="4000" dirty="0"/>
              <a:t>Student’s Name</a:t>
            </a:r>
          </a:p>
          <a:p>
            <a:pPr algn="ctr"/>
            <a:r>
              <a:rPr lang="en-US" sz="4000" dirty="0"/>
              <a:t>Institutional Affiliation</a:t>
            </a:r>
          </a:p>
          <a:p>
            <a:pPr algn="ctr"/>
            <a:r>
              <a:rPr lang="en-US" sz="4000" dirty="0"/>
              <a:t>Course </a:t>
            </a:r>
          </a:p>
          <a:p>
            <a:pPr algn="ctr"/>
            <a:r>
              <a:rPr lang="en-US" sz="4000" dirty="0"/>
              <a:t>Date </a:t>
            </a:r>
            <a:endParaRPr lang="en-KE" sz="4000" dirty="0"/>
          </a:p>
        </p:txBody>
      </p:sp>
    </p:spTree>
    <p:extLst>
      <p:ext uri="{BB962C8B-B14F-4D97-AF65-F5344CB8AC3E}">
        <p14:creationId xmlns:p14="http://schemas.microsoft.com/office/powerpoint/2010/main" val="2677530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38134-41AE-46E4-8217-575DF267AF20}"/>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10B0E777-41EB-4CAF-9761-1A37FA8A4E8D}"/>
              </a:ext>
            </a:extLst>
          </p:cNvPr>
          <p:cNvSpPr>
            <a:spLocks noGrp="1"/>
          </p:cNvSpPr>
          <p:nvPr>
            <p:ph idx="1"/>
          </p:nvPr>
        </p:nvSpPr>
        <p:spPr/>
        <p:txBody>
          <a:bodyPr>
            <a:normAutofit lnSpcReduction="10000"/>
          </a:bodyPr>
          <a:lstStyle/>
          <a:p>
            <a:r>
              <a:rPr lang="en-US" dirty="0"/>
              <a:t>Brandon Teena (born Teena Renae Brandon) was biologically female individual who lived his life as a male.</a:t>
            </a:r>
          </a:p>
          <a:p>
            <a:r>
              <a:rPr lang="en-US" dirty="0"/>
              <a:t>Teena was born in in December 12, 1972 in Lincoln Nebraska and died in December 31, 1992 aged 20.</a:t>
            </a:r>
          </a:p>
          <a:p>
            <a:r>
              <a:rPr lang="en-US" dirty="0"/>
              <a:t>Teena was murdered by two former friends when they discovered his biological sex. </a:t>
            </a:r>
          </a:p>
          <a:p>
            <a:r>
              <a:rPr lang="en-US" dirty="0"/>
              <a:t>Teena’s deaths represent one of the most heinous hate crimes in American history.</a:t>
            </a:r>
          </a:p>
          <a:p>
            <a:r>
              <a:rPr lang="en-US" dirty="0"/>
              <a:t>The story of Teena has been at the center of public debates concerning gender and sexuality rights. </a:t>
            </a:r>
          </a:p>
          <a:p>
            <a:r>
              <a:rPr lang="en-US" dirty="0"/>
              <a:t>Teena’s story represents the many struggles that transgender people undergo even today</a:t>
            </a:r>
          </a:p>
          <a:p>
            <a:endParaRPr lang="en-KE" dirty="0"/>
          </a:p>
        </p:txBody>
      </p:sp>
    </p:spTree>
    <p:extLst>
      <p:ext uri="{BB962C8B-B14F-4D97-AF65-F5344CB8AC3E}">
        <p14:creationId xmlns:p14="http://schemas.microsoft.com/office/powerpoint/2010/main" val="827653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05377-8EE9-4923-A8D8-EB89B83252F2}"/>
              </a:ext>
            </a:extLst>
          </p:cNvPr>
          <p:cNvSpPr>
            <a:spLocks noGrp="1"/>
          </p:cNvSpPr>
          <p:nvPr>
            <p:ph type="title"/>
          </p:nvPr>
        </p:nvSpPr>
        <p:spPr/>
        <p:txBody>
          <a:bodyPr/>
          <a:lstStyle/>
          <a:p>
            <a:pPr algn="ctr"/>
            <a:r>
              <a:rPr lang="en-US" dirty="0"/>
              <a:t>Gender discrimination</a:t>
            </a:r>
            <a:endParaRPr lang="en-KE" dirty="0"/>
          </a:p>
        </p:txBody>
      </p:sp>
      <p:sp>
        <p:nvSpPr>
          <p:cNvPr id="3" name="Content Placeholder 2">
            <a:extLst>
              <a:ext uri="{FF2B5EF4-FFF2-40B4-BE49-F238E27FC236}">
                <a16:creationId xmlns:a16="http://schemas.microsoft.com/office/drawing/2014/main" id="{C9C48A28-ED22-42BF-A161-59F33DBE95F7}"/>
              </a:ext>
            </a:extLst>
          </p:cNvPr>
          <p:cNvSpPr>
            <a:spLocks noGrp="1"/>
          </p:cNvSpPr>
          <p:nvPr>
            <p:ph idx="1"/>
          </p:nvPr>
        </p:nvSpPr>
        <p:spPr/>
        <p:txBody>
          <a:bodyPr/>
          <a:lstStyle/>
          <a:p>
            <a:r>
              <a:rPr lang="en-US" dirty="0"/>
              <a:t>This case falls under gender discrimination. </a:t>
            </a:r>
          </a:p>
          <a:p>
            <a:r>
              <a:rPr lang="en-US" dirty="0"/>
              <a:t>Gender discrimination or sexism is discrimination based on one’s sex or gender. </a:t>
            </a:r>
          </a:p>
          <a:p>
            <a:r>
              <a:rPr lang="en-US" dirty="0"/>
              <a:t>Most commonly, gender discrimination occurs in women when they are stereotyped and considered a weak gender compared to males. </a:t>
            </a:r>
          </a:p>
          <a:p>
            <a:r>
              <a:rPr lang="en-US" dirty="0"/>
              <a:t>Transgender discrimination occurs on individuals who identify with the opposite gender.</a:t>
            </a:r>
          </a:p>
          <a:p>
            <a:r>
              <a:rPr lang="en-US" dirty="0"/>
              <a:t>Teena, having being born a female expressed himself more of a male. </a:t>
            </a:r>
          </a:p>
          <a:p>
            <a:endParaRPr lang="en-KE" dirty="0"/>
          </a:p>
        </p:txBody>
      </p:sp>
    </p:spTree>
    <p:extLst>
      <p:ext uri="{BB962C8B-B14F-4D97-AF65-F5344CB8AC3E}">
        <p14:creationId xmlns:p14="http://schemas.microsoft.com/office/powerpoint/2010/main" val="186119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2780D-73F9-40A1-B7B1-32560BB33AA6}"/>
              </a:ext>
            </a:extLst>
          </p:cNvPr>
          <p:cNvSpPr>
            <a:spLocks noGrp="1"/>
          </p:cNvSpPr>
          <p:nvPr>
            <p:ph type="title"/>
          </p:nvPr>
        </p:nvSpPr>
        <p:spPr/>
        <p:txBody>
          <a:bodyPr/>
          <a:lstStyle/>
          <a:p>
            <a:pPr algn="ctr"/>
            <a:r>
              <a:rPr lang="en-US" dirty="0"/>
              <a:t>Hate crimes</a:t>
            </a:r>
            <a:endParaRPr lang="en-KE" dirty="0"/>
          </a:p>
        </p:txBody>
      </p:sp>
      <p:sp>
        <p:nvSpPr>
          <p:cNvPr id="3" name="Content Placeholder 2">
            <a:extLst>
              <a:ext uri="{FF2B5EF4-FFF2-40B4-BE49-F238E27FC236}">
                <a16:creationId xmlns:a16="http://schemas.microsoft.com/office/drawing/2014/main" id="{FFF087F0-AF88-4419-AE5D-05020C5756C6}"/>
              </a:ext>
            </a:extLst>
          </p:cNvPr>
          <p:cNvSpPr>
            <a:spLocks noGrp="1"/>
          </p:cNvSpPr>
          <p:nvPr>
            <p:ph idx="1"/>
          </p:nvPr>
        </p:nvSpPr>
        <p:spPr/>
        <p:txBody>
          <a:bodyPr/>
          <a:lstStyle/>
          <a:p>
            <a:r>
              <a:rPr lang="en-US" dirty="0"/>
              <a:t>The death of Teena can also be explained as a hate crime. </a:t>
            </a:r>
          </a:p>
          <a:p>
            <a:r>
              <a:rPr lang="en-US" dirty="0"/>
              <a:t>His death was as a result of his friends hating on his changed sexuality.</a:t>
            </a:r>
          </a:p>
          <a:p>
            <a:r>
              <a:rPr lang="en-US" dirty="0"/>
              <a:t>On Christmas eve, Nissen and Lotter grabbed Teena where they confirmed he was a female.  </a:t>
            </a:r>
          </a:p>
          <a:p>
            <a:r>
              <a:rPr lang="en-US" dirty="0"/>
              <a:t>They gang-raped before killing him and two bystanders on New Year’s Eve. </a:t>
            </a:r>
          </a:p>
          <a:p>
            <a:endParaRPr lang="en-KE" dirty="0"/>
          </a:p>
        </p:txBody>
      </p:sp>
    </p:spTree>
    <p:extLst>
      <p:ext uri="{BB962C8B-B14F-4D97-AF65-F5344CB8AC3E}">
        <p14:creationId xmlns:p14="http://schemas.microsoft.com/office/powerpoint/2010/main" val="1829821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673A9-06A6-4549-B090-6404299AB3D6}"/>
              </a:ext>
            </a:extLst>
          </p:cNvPr>
          <p:cNvSpPr>
            <a:spLocks noGrp="1"/>
          </p:cNvSpPr>
          <p:nvPr>
            <p:ph type="title"/>
          </p:nvPr>
        </p:nvSpPr>
        <p:spPr/>
        <p:txBody>
          <a:bodyPr/>
          <a:lstStyle/>
          <a:p>
            <a:pPr algn="ctr"/>
            <a:r>
              <a:rPr lang="en-US" dirty="0"/>
              <a:t>Ethical Issues from the case study </a:t>
            </a:r>
            <a:endParaRPr lang="en-KE" dirty="0"/>
          </a:p>
        </p:txBody>
      </p:sp>
      <p:sp>
        <p:nvSpPr>
          <p:cNvPr id="3" name="Content Placeholder 2">
            <a:extLst>
              <a:ext uri="{FF2B5EF4-FFF2-40B4-BE49-F238E27FC236}">
                <a16:creationId xmlns:a16="http://schemas.microsoft.com/office/drawing/2014/main" id="{328D478F-4B0A-4DCB-BF4E-EC18239341CA}"/>
              </a:ext>
            </a:extLst>
          </p:cNvPr>
          <p:cNvSpPr>
            <a:spLocks noGrp="1"/>
          </p:cNvSpPr>
          <p:nvPr>
            <p:ph idx="1"/>
          </p:nvPr>
        </p:nvSpPr>
        <p:spPr/>
        <p:txBody>
          <a:bodyPr/>
          <a:lstStyle/>
          <a:p>
            <a:r>
              <a:rPr lang="en-US" dirty="0"/>
              <a:t>Teena’s case study typically explains how LGBT people are discriminated even today. </a:t>
            </a:r>
          </a:p>
          <a:p>
            <a:r>
              <a:rPr lang="en-US" dirty="0"/>
              <a:t>Many ethical issues arise from LGBTQ people. </a:t>
            </a:r>
          </a:p>
          <a:p>
            <a:r>
              <a:rPr lang="en-US" dirty="0"/>
              <a:t>One of the ethical issues is autonomy of people. </a:t>
            </a:r>
          </a:p>
          <a:p>
            <a:r>
              <a:rPr lang="en-US" dirty="0"/>
              <a:t>Autonomy requires us to treat people as autonomous beings capable of making rational decisions.</a:t>
            </a:r>
          </a:p>
          <a:p>
            <a:r>
              <a:rPr lang="en-US" dirty="0"/>
              <a:t>Therefore, any rational being should not be coerced to do something as long as they do not hurt you. </a:t>
            </a:r>
          </a:p>
          <a:p>
            <a:r>
              <a:rPr lang="en-US" dirty="0"/>
              <a:t>Thus, transgendered people should be treated with autonomy and should not discriminated because of their actions.</a:t>
            </a:r>
          </a:p>
          <a:p>
            <a:endParaRPr lang="en-KE" dirty="0"/>
          </a:p>
        </p:txBody>
      </p:sp>
    </p:spTree>
    <p:extLst>
      <p:ext uri="{BB962C8B-B14F-4D97-AF65-F5344CB8AC3E}">
        <p14:creationId xmlns:p14="http://schemas.microsoft.com/office/powerpoint/2010/main" val="300562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34CBE-967B-42CE-9853-DF0806A09A92}"/>
              </a:ext>
            </a:extLst>
          </p:cNvPr>
          <p:cNvSpPr>
            <a:spLocks noGrp="1"/>
          </p:cNvSpPr>
          <p:nvPr>
            <p:ph type="title"/>
          </p:nvPr>
        </p:nvSpPr>
        <p:spPr/>
        <p:txBody>
          <a:bodyPr/>
          <a:lstStyle/>
          <a:p>
            <a:pPr algn="ctr"/>
            <a:r>
              <a:rPr lang="en-US" dirty="0"/>
              <a:t>Respect for persons</a:t>
            </a:r>
            <a:endParaRPr lang="en-KE" dirty="0"/>
          </a:p>
        </p:txBody>
      </p:sp>
      <p:sp>
        <p:nvSpPr>
          <p:cNvPr id="3" name="Content Placeholder 2">
            <a:extLst>
              <a:ext uri="{FF2B5EF4-FFF2-40B4-BE49-F238E27FC236}">
                <a16:creationId xmlns:a16="http://schemas.microsoft.com/office/drawing/2014/main" id="{A0611CE8-4929-4C9D-8A64-D20F4DE0DE4A}"/>
              </a:ext>
            </a:extLst>
          </p:cNvPr>
          <p:cNvSpPr>
            <a:spLocks noGrp="1"/>
          </p:cNvSpPr>
          <p:nvPr>
            <p:ph idx="1"/>
          </p:nvPr>
        </p:nvSpPr>
        <p:spPr/>
        <p:txBody>
          <a:bodyPr/>
          <a:lstStyle/>
          <a:p>
            <a:r>
              <a:rPr lang="en-US" dirty="0"/>
              <a:t>All persons should be treated with dignity and self-worth.</a:t>
            </a:r>
          </a:p>
          <a:p>
            <a:r>
              <a:rPr lang="en-US" dirty="0"/>
              <a:t>Kant’s second formulation of the categorical imperative requires us to treat people as an end and not as means to an end because all humans have intrinsic value. </a:t>
            </a:r>
          </a:p>
          <a:p>
            <a:r>
              <a:rPr lang="en-US" dirty="0"/>
              <a:t>Immanuel Kant pointed out that human beings have intrinsic value. </a:t>
            </a:r>
          </a:p>
          <a:p>
            <a:r>
              <a:rPr lang="en-US" dirty="0"/>
              <a:t>Every human being has desires. Human beings are goal-oriented and thus are different from mere things. </a:t>
            </a:r>
          </a:p>
          <a:p>
            <a:r>
              <a:rPr lang="en-US" dirty="0"/>
              <a:t>This makes them to have intrinsic value. Again, human beings are rational agents capable of making rational decisions.</a:t>
            </a:r>
          </a:p>
          <a:p>
            <a:r>
              <a:rPr lang="en-US" dirty="0"/>
              <a:t>We should treat transgendered people with respect because they are human beings who can make rational decisions. </a:t>
            </a:r>
          </a:p>
          <a:p>
            <a:endParaRPr lang="en-KE" dirty="0"/>
          </a:p>
        </p:txBody>
      </p:sp>
    </p:spTree>
    <p:extLst>
      <p:ext uri="{BB962C8B-B14F-4D97-AF65-F5344CB8AC3E}">
        <p14:creationId xmlns:p14="http://schemas.microsoft.com/office/powerpoint/2010/main" val="453353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7229C-D80B-4A26-94D1-60273972252B}"/>
              </a:ext>
            </a:extLst>
          </p:cNvPr>
          <p:cNvSpPr>
            <a:spLocks noGrp="1"/>
          </p:cNvSpPr>
          <p:nvPr>
            <p:ph type="title"/>
          </p:nvPr>
        </p:nvSpPr>
        <p:spPr/>
        <p:txBody>
          <a:bodyPr/>
          <a:lstStyle/>
          <a:p>
            <a:pPr algn="ctr"/>
            <a:r>
              <a:rPr lang="en-US" dirty="0"/>
              <a:t>Human rights</a:t>
            </a:r>
            <a:endParaRPr lang="en-KE" dirty="0"/>
          </a:p>
        </p:txBody>
      </p:sp>
      <p:sp>
        <p:nvSpPr>
          <p:cNvPr id="3" name="Content Placeholder 2">
            <a:extLst>
              <a:ext uri="{FF2B5EF4-FFF2-40B4-BE49-F238E27FC236}">
                <a16:creationId xmlns:a16="http://schemas.microsoft.com/office/drawing/2014/main" id="{9A5B68B8-9BD2-4C37-A9B6-006EB8E30403}"/>
              </a:ext>
            </a:extLst>
          </p:cNvPr>
          <p:cNvSpPr>
            <a:spLocks noGrp="1"/>
          </p:cNvSpPr>
          <p:nvPr>
            <p:ph idx="1"/>
          </p:nvPr>
        </p:nvSpPr>
        <p:spPr/>
        <p:txBody>
          <a:bodyPr/>
          <a:lstStyle/>
          <a:p>
            <a:r>
              <a:rPr lang="en-US" dirty="0"/>
              <a:t>All human beings have inalienable rights.</a:t>
            </a:r>
          </a:p>
          <a:p>
            <a:r>
              <a:rPr lang="en-US" dirty="0"/>
              <a:t>These rights cannot be taken away from a person no matter their actions, not even committing murder.</a:t>
            </a:r>
          </a:p>
          <a:p>
            <a:r>
              <a:rPr lang="en-US" dirty="0"/>
              <a:t>The right to life is a fundamental right that no one has the right to take it away.</a:t>
            </a:r>
          </a:p>
          <a:p>
            <a:r>
              <a:rPr lang="en-US" dirty="0"/>
              <a:t>LGBTQ people do no forfeit their right to life because of their actions. </a:t>
            </a:r>
          </a:p>
          <a:p>
            <a:r>
              <a:rPr lang="en-US" dirty="0"/>
              <a:t>Thu, it was wrong for Nissen and Lotter to Kill Teena because of his sexual identity. </a:t>
            </a:r>
          </a:p>
          <a:p>
            <a:r>
              <a:rPr lang="en-US" dirty="0"/>
              <a:t>They violated his right to life and were supposed to be face the law. </a:t>
            </a:r>
          </a:p>
          <a:p>
            <a:endParaRPr lang="en-KE" dirty="0"/>
          </a:p>
        </p:txBody>
      </p:sp>
    </p:spTree>
    <p:extLst>
      <p:ext uri="{BB962C8B-B14F-4D97-AF65-F5344CB8AC3E}">
        <p14:creationId xmlns:p14="http://schemas.microsoft.com/office/powerpoint/2010/main" val="4059704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69929-1B53-4D81-AE71-83D23A0C7A8F}"/>
              </a:ext>
            </a:extLst>
          </p:cNvPr>
          <p:cNvSpPr>
            <a:spLocks noGrp="1"/>
          </p:cNvSpPr>
          <p:nvPr>
            <p:ph type="title"/>
          </p:nvPr>
        </p:nvSpPr>
        <p:spPr/>
        <p:txBody>
          <a:bodyPr/>
          <a:lstStyle/>
          <a:p>
            <a:r>
              <a:rPr lang="en-US" dirty="0"/>
              <a:t>How to overcome challenges in the CJS</a:t>
            </a:r>
            <a:endParaRPr lang="en-KE" dirty="0"/>
          </a:p>
        </p:txBody>
      </p:sp>
      <p:sp>
        <p:nvSpPr>
          <p:cNvPr id="3" name="Content Placeholder 2">
            <a:extLst>
              <a:ext uri="{FF2B5EF4-FFF2-40B4-BE49-F238E27FC236}">
                <a16:creationId xmlns:a16="http://schemas.microsoft.com/office/drawing/2014/main" id="{2C9BD1DB-D5C3-490C-96E2-ED97E07B14B7}"/>
              </a:ext>
            </a:extLst>
          </p:cNvPr>
          <p:cNvSpPr>
            <a:spLocks noGrp="1"/>
          </p:cNvSpPr>
          <p:nvPr>
            <p:ph idx="1"/>
          </p:nvPr>
        </p:nvSpPr>
        <p:spPr/>
        <p:txBody>
          <a:bodyPr>
            <a:normAutofit fontScale="85000" lnSpcReduction="10000"/>
          </a:bodyPr>
          <a:lstStyle/>
          <a:p>
            <a:r>
              <a:rPr lang="en-US" dirty="0"/>
              <a:t>The criminal justice system faces challenges in dealing with issues and rights of transgender people.</a:t>
            </a:r>
          </a:p>
          <a:p>
            <a:r>
              <a:rPr lang="en-US" dirty="0"/>
              <a:t>Transgender people face many challenges such as homophobia, discrimination at the workplace, psychological distress, harassment in schools and public places, marginalization and social exclusion and many more. </a:t>
            </a:r>
          </a:p>
          <a:p>
            <a:r>
              <a:rPr lang="en-US" dirty="0"/>
              <a:t>Teena’s case is a typical example of LGBTQ people as victims of hate crimes and violence. </a:t>
            </a:r>
          </a:p>
          <a:p>
            <a:r>
              <a:rPr lang="en-US" dirty="0"/>
              <a:t>These people can only get justice from the criminal justice system and the government.</a:t>
            </a:r>
          </a:p>
          <a:p>
            <a:r>
              <a:rPr lang="en-US" dirty="0"/>
              <a:t>The criminal justice system should ensure that the rights of transgender people are upheld and respected.</a:t>
            </a:r>
          </a:p>
          <a:p>
            <a:r>
              <a:rPr lang="en-US" dirty="0"/>
              <a:t>People found guilty of perpetuating violence on such people should be convicted and sentenced. </a:t>
            </a:r>
          </a:p>
          <a:p>
            <a:r>
              <a:rPr lang="en-US" dirty="0"/>
              <a:t>The government should also enact laws that protect the rights of transgender people.</a:t>
            </a:r>
          </a:p>
          <a:p>
            <a:r>
              <a:rPr lang="en-US" dirty="0"/>
              <a:t>Such laws include </a:t>
            </a:r>
          </a:p>
          <a:p>
            <a:endParaRPr lang="en-KE" dirty="0"/>
          </a:p>
        </p:txBody>
      </p:sp>
    </p:spTree>
    <p:extLst>
      <p:ext uri="{BB962C8B-B14F-4D97-AF65-F5344CB8AC3E}">
        <p14:creationId xmlns:p14="http://schemas.microsoft.com/office/powerpoint/2010/main" val="409936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64560-A61A-4D24-9B30-77FCD7A146CB}"/>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F0F7906D-2769-4793-B8BA-A1F472C329D1}"/>
              </a:ext>
            </a:extLst>
          </p:cNvPr>
          <p:cNvSpPr>
            <a:spLocks noGrp="1"/>
          </p:cNvSpPr>
          <p:nvPr>
            <p:ph idx="1"/>
          </p:nvPr>
        </p:nvSpPr>
        <p:spPr/>
        <p:txBody>
          <a:bodyPr/>
          <a:lstStyle/>
          <a:p>
            <a:r>
              <a:rPr lang="en-US" dirty="0"/>
              <a:t>Gerstenfeld, P. B. (2019). Hate crimes against the LGBTQ Community. The Encyclopedia of Women and Crime, 1-5.</a:t>
            </a:r>
          </a:p>
          <a:p>
            <a:r>
              <a:rPr lang="en-US" dirty="0"/>
              <a:t>Mattson, R. A. (2018). Hate crimes against LGBTQ communities and persons.</a:t>
            </a:r>
          </a:p>
          <a:p>
            <a:r>
              <a:rPr lang="en-US" dirty="0"/>
              <a:t>Sloop, J. M. (2000). Disciplining the transgendered: Brandon Teena, public representation, and normativity. Western Journal of Communication (includes Communication Reports), 64(2), 165-189.</a:t>
            </a:r>
          </a:p>
          <a:p>
            <a:r>
              <a:rPr lang="en-US" dirty="0"/>
              <a:t>Swiffen, A. (2018). New resistance to hate crime legislation and the concept of law. Law, Culture and the Humanities, 14(1), 121-139.</a:t>
            </a:r>
          </a:p>
          <a:p>
            <a:endParaRPr lang="en-KE" dirty="0"/>
          </a:p>
        </p:txBody>
      </p:sp>
    </p:spTree>
    <p:extLst>
      <p:ext uri="{BB962C8B-B14F-4D97-AF65-F5344CB8AC3E}">
        <p14:creationId xmlns:p14="http://schemas.microsoft.com/office/powerpoint/2010/main" val="2358337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144</TotalTime>
  <Words>1528</Words>
  <Application>Microsoft Office PowerPoint</Application>
  <PresentationFormat>Widescreen</PresentationFormat>
  <Paragraphs>73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Brandon Teena</vt:lpstr>
      <vt:lpstr>Introduction </vt:lpstr>
      <vt:lpstr>Gender discrimination</vt:lpstr>
      <vt:lpstr>Hate crimes</vt:lpstr>
      <vt:lpstr>Ethical Issues from the case study </vt:lpstr>
      <vt:lpstr>Respect for persons</vt:lpstr>
      <vt:lpstr>Human rights</vt:lpstr>
      <vt:lpstr>How to overcome challenges in the CJS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Teena</dc:title>
  <dc:creator>user</dc:creator>
  <cp:lastModifiedBy>user</cp:lastModifiedBy>
  <cp:revision>24</cp:revision>
  <dcterms:created xsi:type="dcterms:W3CDTF">2021-05-18T15:36:24Z</dcterms:created>
  <dcterms:modified xsi:type="dcterms:W3CDTF">2021-05-18T18:01:23Z</dcterms:modified>
</cp:coreProperties>
</file>